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Average"/>
      <p:regular r:id="rId60"/>
    </p:embeddedFont>
    <p:embeddedFont>
      <p:font typeface="Oswald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phraim Crysta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swald-bold.fntdata"/><Relationship Id="rId61" Type="http://schemas.openxmlformats.org/officeDocument/2006/relationships/font" Target="fonts/Oswald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Average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15T20:08:03.416">
    <p:pos x="0" y="719"/>
    <p:text>Make sure to mention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dbe03d9200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dbe03d9200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We’re excited to show you what worked on.</a:t>
            </a:r>
            <a:br>
              <a:rPr lang="en"/>
            </a:br>
            <a:r>
              <a:rPr lang="en"/>
              <a:t>I’m going to start off with a general overview and then each group will discuss in more detail what they worked on.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c3df4567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c3df4567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c3df4567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c3df456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allow for a heavy upload traffic we implemented Docker Swarm and Haproxy.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our upload listening server in swarm enabled us to create multiple instances therefore if one server is busy uploading another user can still </a:t>
            </a:r>
            <a:r>
              <a:rPr lang="en"/>
              <a:t>proceed</a:t>
            </a:r>
            <a:r>
              <a:rPr lang="en"/>
              <a:t> as if nothing was happening.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 due to the various endpoints our code needs to hit for mongo etc.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rely on Haproxy to route all the instances to the correct endpoint and ensure each instance does its own work instead of doing the same work on each instance.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c3df4567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c3df4567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Bitrate Functionality means the video player can switch to any resolution but on desired quality or on available bandwidth.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in theory but creates many difficulties in practice. As mentioned the video file itself can be very large so it must be broken up.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do this by using code provided by the Transcoding team that serves as a wrapper to FFMPEG, an open source program that can split up videos into pieces.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wrapper could create hundreds of segments depending on the lengths of the video, therefore we compress the segments into bigger partitions (10-50 segments) and store in the object store.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 the segments are not all the same size, a higher resolution will require much more space for a 6 second video piece than a lower resolution.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we created a calculator to provide the math required to keep each partition roughly the same size and split each resolution into a separate thread so our end of the upload process doesnt take much longer than it would for one resolution.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 more efficient to have a group of segments put into a bigger partition to avoid needing to upload download and process for every small peice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c3df4567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c3df4567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each partition is ready it is sent via rabbitmq to Transcoding subsystem.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Rabbitmq is a pub/sub queue which allows us to publish our tasks giving the transcoding team the ability to subscribe and this decouples the creating and processing of tasks.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they can begin transcoding, meaning convert the video into the chosen resolutions. Tasks include a task ID, Status, and all relevant information on location and desired work.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have a unique identifier if there are multiple instances running as previously mentioned? We use a UUID Universally Unique Identifier class provided by Java that create globally unique IDs.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RabbitMQ ensures that the message will be received even if one of our servers go down. As we have learnt when there already exists a program that fits the bill, theres no need to create a </a:t>
            </a:r>
            <a:r>
              <a:rPr lang="en"/>
              <a:t>new</a:t>
            </a:r>
            <a:r>
              <a:rPr lang="en"/>
              <a:t> one from scratch.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c3df4567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c3df4567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c3df4567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c3df4567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c3df4567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c3df4567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Average"/>
              <a:buChar char="●"/>
            </a:pPr>
            <a:r>
              <a:rPr lang="en" sz="19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Centralized Logging: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Average"/>
              <a:buAutoNum type="alphaLcPeriod"/>
            </a:pPr>
            <a:r>
              <a:rPr lang="en" sz="19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MongoDB provides a centralized storage solution for logs making it easier to analyze data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Average"/>
              <a:buChar char="●"/>
            </a:pPr>
            <a:r>
              <a:rPr lang="en" sz="19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Docker Swarm: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Average"/>
              <a:buAutoNum type="alphaLcPeriod"/>
            </a:pPr>
            <a:r>
              <a:rPr lang="en" sz="19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Fault tolerance features ensure that logging data is reliably stored even if individual containers or nodes fail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Average"/>
              <a:buChar char="●"/>
            </a:pPr>
            <a:r>
              <a:rPr lang="en" sz="19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Scalability: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900"/>
              <a:buFont typeface="Average"/>
              <a:buAutoNum type="alphaLcPeriod"/>
            </a:pPr>
            <a:r>
              <a:rPr lang="en" sz="19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Spring’s support for asynchronous programming models and integration with MongoDB’s distributed architecture enables the REST API to scale horizontally by adding more nodes to the system, handling increased loads effectively.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c3df4567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c3df4567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182fe1805_1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182fe1805_1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7fb26a6e9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7fb26a6e9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trying to make a etc… (dynamically change resolution and </a:t>
            </a:r>
            <a:r>
              <a:rPr lang="en"/>
              <a:t>bitrate (amount of data transferred in the video)</a:t>
            </a:r>
            <a:r>
              <a:rPr lang="en"/>
              <a:t> of video based on factors - internet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process requests that we receive regarding the video the client uploaded.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be8e976d5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be8e976d5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Creating / managing tasks, streaming videos to the client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d4834a67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d4834a67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running tons of tasks on one machine, do simple math to show that more machines =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95% of video uploads will complete within [X] minutes for files up to [Y] GB in size, assuming adequate client-side upload bandwidth.</a:t>
            </a:r>
            <a:br>
              <a:rPr lang="en"/>
            </a:br>
            <a:r>
              <a:rPr lang="en"/>
              <a:t>To expedite running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maximal throughput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7fb26a6e9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7fb26a6e9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bullet point - aforementioned service.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7fb26a6e9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7fb26a6e9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838a364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838a364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PubSub. Makes scaling easy. When downscaling, just unsubscribe, finish work, gracefully shut 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was mentioned, we need to be able to run tasks in parallel and across machines to meet SLAs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838a364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838a364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c3df4567a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c3df4567a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</a:t>
            </a:r>
            <a:r>
              <a:rPr lang="en"/>
              <a:t>maven</a:t>
            </a:r>
            <a:r>
              <a:rPr lang="en"/>
              <a:t> join</a:t>
            </a:r>
            <a:br>
              <a:rPr lang="en"/>
            </a:br>
            <a:r>
              <a:rPr lang="en"/>
              <a:t>Explain how/when you receive commands from the manager</a:t>
            </a:r>
            <a:br>
              <a:rPr lang="en"/>
            </a:br>
            <a:r>
              <a:rPr lang="en"/>
              <a:t>Explain that you scaled.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c3df4567a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c3df4567a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api is always running - define fast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not needed - leave command is sent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shut down. (work is saved)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Fastapi still running in case machine is ever needed again.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838a364e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838a364e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c3df4567a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c3df4567a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container fails, this is what happens. The forcing it off is like it’s failing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9d073d4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9d073d4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said it’s important to use the “recoverable” keyword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transcoding </a:t>
            </a:r>
            <a:r>
              <a:rPr lang="en"/>
              <a:t>specifically</a:t>
            </a:r>
            <a:r>
              <a:rPr lang="en"/>
              <a:t> - if one segment fails maybe that doesn’t make such a difference, but if a bunch fail, the video might be entirely corrupted and not worth continuing the processing, and thus the orchestrator would stop the job and send a message to the client saying that it’s corrupted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be03d920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be03d920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d36649cb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d36649cb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Packaged - a java file has external dependencies it relies upon. We build one application with all of these dependencies built 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containerization= further abstracting an application in a standard and self-contained manner such that it will run the same way everywhere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Orchestrated - deploys and manages docker containers</a:t>
            </a:r>
            <a:br>
              <a:rPr lang="en"/>
            </a:br>
            <a:r>
              <a:rPr lang="en"/>
              <a:t>Containerized with docker - multiple services, all orchestrated with docker swarm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pub/sub pattern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c3df456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c3df456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 gonna start by </a:t>
            </a:r>
            <a:r>
              <a:rPr lang="en"/>
              <a:t>explaining</a:t>
            </a:r>
            <a:r>
              <a:rPr lang="en"/>
              <a:t> how </a:t>
            </a:r>
            <a:r>
              <a:rPr lang="en"/>
              <a:t>streaming</a:t>
            </a:r>
            <a:r>
              <a:rPr lang="en"/>
              <a:t> works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simplest way to implement this would be to connect the video player directly to s3 but that would but that would cause many issues: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network </a:t>
            </a:r>
            <a:r>
              <a:rPr lang="en"/>
              <a:t> overhead on requesting each small </a:t>
            </a:r>
            <a:r>
              <a:rPr lang="en"/>
              <a:t>segments</a:t>
            </a:r>
            <a:r>
              <a:rPr lang="en"/>
              <a:t> of 6 seconds from s3 would </a:t>
            </a:r>
            <a:r>
              <a:rPr lang="en"/>
              <a:t>quickly</a:t>
            </a:r>
            <a:r>
              <a:rPr lang="en"/>
              <a:t> overwhelm the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extra bandwidth needed to </a:t>
            </a:r>
            <a:r>
              <a:rPr lang="en"/>
              <a:t>re retrieve</a:t>
            </a:r>
            <a:r>
              <a:rPr lang="en"/>
              <a:t> the same </a:t>
            </a:r>
            <a:r>
              <a:rPr lang="en"/>
              <a:t>segment</a:t>
            </a:r>
            <a:r>
              <a:rPr lang="en"/>
              <a:t> when the video is played by another client would be.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have access to the playable files we first start by </a:t>
            </a:r>
            <a:r>
              <a:rPr lang="en"/>
              <a:t>retrieving</a:t>
            </a:r>
            <a:r>
              <a:rPr lang="en"/>
              <a:t> the manifest file from the object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manifest file contains all necessary information describing segment length and location allowing us to know what we want next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cache acts as a translator, taking the segment and determining which partition it is stored in. Giving us the ability to </a:t>
            </a:r>
            <a:r>
              <a:rPr lang="en"/>
              <a:t>retrieve</a:t>
            </a:r>
            <a:r>
              <a:rPr lang="en"/>
              <a:t> that file from the object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</a:t>
            </a:r>
            <a:r>
              <a:rPr lang="en"/>
              <a:t>achieved</a:t>
            </a:r>
            <a:r>
              <a:rPr lang="en"/>
              <a:t> by a FileDownloader instance which is paired with each cache server, which is where we actually pull down the file from the object store and place it into shared storage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c3df4567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c3df4567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7182fe1805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7182fe1805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c3df4567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c3df4567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c3df4567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c3df4567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c3df4567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c3df4567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c3df4567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c3df4567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d4834a676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d4834a676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7182fe1805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7182fe1805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whole part should be 12 minutes, video should be max 5 (prob less). Also focus on using less words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be03d920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be03d920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d4834a676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dd4834a676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d4834a676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d4834a676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yaakov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182fe1805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7182fe1805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yaakov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d4834a676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d4834a676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d4834a676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dd4834a676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azriel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d4834a676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d4834a676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d4834a676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d4834a676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d4834a676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d4834a676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azriel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d4834a676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dd4834a676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azriel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d4834a676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d4834a676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be8e976d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be8e976d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 involves creating a comprehensive video streaming platform that allows for efficient uploading, processing, and streaming of videos. It includes functionalities for handling and storing large-scale video uploads, transcoding, and segmenting videos for adaptive streaming, and managing the entire workflow through an orchestration service.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d4834a676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dd4834a676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azriel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d4834a676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d4834a676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yaakov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c1516312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dc1516312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d4834a676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dd4834a676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cf6a8dd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cf6a8dd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d36649c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d36649c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be03d9200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be03d9200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d36649cb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d36649cb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7OLFBw3RoXk2QDj0Y2CFTc3BID1yuymA/view" TargetMode="External"/><Relationship Id="rId4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4HsN366qCo5ulWHWraqeSWZi5hl4sTj8/view" TargetMode="External"/><Relationship Id="rId4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ukBHwGPZp51MF4T0a26j2Aof3OsKlPv6/view" TargetMode="External"/><Relationship Id="rId4" Type="http://schemas.openxmlformats.org/officeDocument/2006/relationships/image" Target="../media/image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q1wMr5mbm2-Uxg5t6gYX7W1TbNygV8xU/view" TargetMode="External"/><Relationship Id="rId4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dIY7alQVFJDYt2ZWO_8KFFZ2AWVKpY15/view" TargetMode="External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N1FWQaNL-gJnGQk-08di-RzG4SPqrBwh/view" TargetMode="External"/><Relationship Id="rId4" Type="http://schemas.openxmlformats.org/officeDocument/2006/relationships/image" Target="../media/image1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Relationship Id="rId4" Type="http://schemas.openxmlformats.org/officeDocument/2006/relationships/image" Target="../media/image13.jpg"/><Relationship Id="rId5" Type="http://schemas.openxmlformats.org/officeDocument/2006/relationships/image" Target="../media/image20.jpg"/><Relationship Id="rId6" Type="http://schemas.openxmlformats.org/officeDocument/2006/relationships/hyperlink" Target="https://www.linkedin.com/in/azriel-bachrach/" TargetMode="External"/><Relationship Id="rId7" Type="http://schemas.openxmlformats.org/officeDocument/2006/relationships/hyperlink" Target="https://www.linkedin.com/in/max-friedman0/" TargetMode="External"/><Relationship Id="rId8" Type="http://schemas.openxmlformats.org/officeDocument/2006/relationships/hyperlink" Target="https://www.linkedin.com/in/yaakovbaker01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drive.google.com/file/d/1JvUbyuK_Ha68IRXNDj8oBqD1wkbrKytg/view" TargetMode="External"/><Relationship Id="rId4" Type="http://schemas.openxmlformats.org/officeDocument/2006/relationships/image" Target="../media/image3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5.jp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Streaming Service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Presentation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do?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147050" y="1152475"/>
            <a:ext cx="735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Receive a video via a React webpage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Segment the video into smaller </a:t>
            </a:r>
            <a:r>
              <a:rPr lang="en"/>
              <a:t>pieces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Then wrap segments into bigger partitions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Send partitions to be transcoded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Heavy Upload Traffic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33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Multiple instances listening to client side server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Docker Swarm, </a:t>
            </a:r>
            <a:r>
              <a:rPr lang="en" sz="1900"/>
              <a:t>HAProxy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Big files can cause a big wait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Distribute work</a:t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 of Adaptive Bitrate Functionality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Adaptive Bitrate Functionality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FFMPEG</a:t>
            </a:r>
            <a:endParaRPr sz="22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Differences in number/size of segments and partitions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Multithreaded Task creation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Instances blocks until raw files are uploaded to object store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Distributing our Task using a messaging bus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Pub/Sub - we are the Pub!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Asynchronous messaging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Uses UUID to ensure no conflicts in IDs uniqueness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Reliability 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No need to reinvent the wheel!</a:t>
            </a:r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partitioning, uploading, and sending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 title="Gadi-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Failure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 happens if a Task to transcode a part of the video fails?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Status is updated and sent via a different RabbitMQ message exchange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We receive the message with a FAILED tag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Request needed metadata from MongoDB instance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Create a retry task with an incremented requeue number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Also allowing the user to fail the upload and try again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Update Service 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SSE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Server sent events are integral to allow our clients to understand what is happening.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We have our react application subscribed to our Server-Sent Events located in our </a:t>
            </a:r>
            <a:r>
              <a:rPr lang="en" sz="1900"/>
              <a:t>spring</a:t>
            </a:r>
            <a:r>
              <a:rPr lang="en" sz="1900"/>
              <a:t> app.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Our Spring app is listening for updates coming in and streams it out </a:t>
            </a:r>
            <a:r>
              <a:rPr lang="en" sz="1900"/>
              <a:t>to the client.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This is key to allow a user to gauge how long an upload may take.</a:t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status updates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 title="Remer-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16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10"/>
              <a:t>Video Transcoding Subsystem Group</a:t>
            </a:r>
            <a:r>
              <a:rPr lang="en" sz="2500"/>
              <a:t>: Who We Are</a:t>
            </a:r>
            <a:endParaRPr sz="2500"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33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Lawrence Snow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Yonatan Reiter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Ephraim Crystal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875" y="2206750"/>
            <a:ext cx="1239400" cy="12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875" y="736550"/>
            <a:ext cx="1239400" cy="1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3634550" y="2374225"/>
            <a:ext cx="49623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Interned In Israeli startup for the last two summers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.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Starting a full time job in Operative’s office in NY in the upcoming summer. Captain of the YU soccer team.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3634550" y="869800"/>
            <a:ext cx="50073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 worked at the Federal Reserve this past summer and plan on starting grad school in the fall. I enjoy bike-riding, running, and hiking. Open to work offers.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3679500" y="3731000"/>
            <a:ext cx="49623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 worked at Prudential for the past two summers and will be returning there this summer. I like improvising on the piano 🎹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5">
            <a:alphaModFix/>
          </a:blip>
          <a:srcRect b="26356" l="0" r="0" t="3076"/>
          <a:stretch/>
        </p:blipFill>
        <p:spPr>
          <a:xfrm>
            <a:off x="2061875" y="3676950"/>
            <a:ext cx="1239401" cy="116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ctrTitle"/>
          </p:nvPr>
        </p:nvSpPr>
        <p:spPr>
          <a:xfrm>
            <a:off x="671258" y="74242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Transcoding Subsystem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Efficient Task Processing</a:t>
            </a:r>
            <a:endParaRPr sz="3000"/>
          </a:p>
        </p:txBody>
      </p:sp>
      <p:sp>
        <p:nvSpPr>
          <p:cNvPr id="183" name="Google Shape;183;p31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Scalable and Efficient Distributed System to Prepare Videos for Adaptive Bitrate Streaming • From </a:t>
            </a:r>
            <a:r>
              <a:rPr lang="en"/>
              <a:t>📹</a:t>
            </a:r>
            <a:r>
              <a:rPr lang="en"/>
              <a:t> to 📺</a:t>
            </a:r>
            <a:endParaRPr/>
          </a:p>
        </p:txBody>
      </p:sp>
      <p:sp>
        <p:nvSpPr>
          <p:cNvPr id="184" name="Google Shape;184;p31"/>
          <p:cNvSpPr txBox="1"/>
          <p:nvPr>
            <p:ph idx="1" type="subTitle"/>
          </p:nvPr>
        </p:nvSpPr>
        <p:spPr>
          <a:xfrm>
            <a:off x="740850" y="41862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Lawrence Snow • Yonatan Reiter • Ephraim Crystal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Groups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0" y="11524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Video Upload and Storage</a:t>
            </a:r>
            <a:endParaRPr sz="2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100"/>
              <a:t>Azriel Bachrach, Yaakov Baker, Max Friedman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Video Transcoding Subsystem:</a:t>
            </a: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Efficient Task Processing</a:t>
            </a:r>
            <a:endParaRPr sz="2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100"/>
              <a:t>Lawrence Snow, Yonatan Reiter, Ephraim Crystal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 Management and Adaptive Streaming</a:t>
            </a:r>
            <a:endParaRPr sz="2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100"/>
              <a:t>Gadi Polster, Eitan Remer, Chaim Schwartz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Goal: Transcode Video Segments Efficiently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M</a:t>
            </a:r>
            <a:r>
              <a:rPr lang="en" sz="2700"/>
              <a:t>any resource-intensive tasks.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Meet SLA by: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processing tasks in parallel and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running across multiple machines.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Want to utilize all resources efficiently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… yet not pay for unused processing power.</a:t>
            </a:r>
            <a:endParaRPr sz="2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Preconditions: Our Starting Point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Tasks have been published to the worker queue.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Raw video files are in the object store</a:t>
            </a:r>
            <a:r>
              <a:rPr lang="en" sz="2700"/>
              <a:t>. </a:t>
            </a: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📁</a:t>
            </a:r>
            <a:endParaRPr sz="2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Very Basics: Compute Function Per Task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Dequeue </a:t>
            </a:r>
            <a:r>
              <a:rPr lang="en" sz="2700"/>
              <a:t>task from the queue.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T</a:t>
            </a:r>
            <a:r>
              <a:rPr lang="en" sz="2700"/>
              <a:t>ranscode</a:t>
            </a:r>
            <a:r>
              <a:rPr lang="en" sz="2700"/>
              <a:t> the specified files. </a:t>
            </a:r>
            <a:endParaRPr sz="27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R</a:t>
            </a:r>
            <a:r>
              <a:rPr lang="en" sz="2200"/>
              <a:t>etrieve relevant video file from the object store.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Unzip to access individual segments.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Transcode segments.</a:t>
            </a:r>
            <a:r>
              <a:rPr lang="en" sz="2200"/>
              <a:t>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Z</a:t>
            </a:r>
            <a:r>
              <a:rPr lang="en" sz="2200"/>
              <a:t>ip</a:t>
            </a:r>
            <a:r>
              <a:rPr lang="en" sz="2200"/>
              <a:t> segments into file and upload to object store.</a:t>
            </a:r>
            <a:r>
              <a:rPr lang="en" sz="2700"/>
              <a:t> </a:t>
            </a:r>
            <a:endParaRPr sz="2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of Auto-Scaling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Having a centralized queue allows us to scale.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Docker Swarm makes it easy to scale a system by services and by machines.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When should we scale up or down? ❓</a:t>
            </a:r>
            <a:endParaRPr sz="2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Scale…</a:t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By services?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Depending on the number of messages on the queue and how they compare to pre-configured values.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By </a:t>
            </a:r>
            <a:r>
              <a:rPr lang="en" sz="2700"/>
              <a:t>machines</a:t>
            </a:r>
            <a:r>
              <a:rPr lang="en" sz="2700"/>
              <a:t>?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Whenever scaling by services, make sure the ratio of services to machines is reasonable. </a:t>
            </a:r>
            <a:endParaRPr sz="2700"/>
          </a:p>
          <a:p>
            <a:pPr indent="-400050" lvl="2" marL="1371600" rtl="0" algn="l">
              <a:spcBef>
                <a:spcPts val="0"/>
              </a:spcBef>
              <a:spcAft>
                <a:spcPts val="0"/>
              </a:spcAft>
              <a:buSzPts val="2700"/>
              <a:buChar char="■"/>
            </a:pPr>
            <a:r>
              <a:rPr lang="en" sz="2700"/>
              <a:t>👷👷👷👷 </a:t>
            </a:r>
            <a:r>
              <a:rPr lang="en" sz="2700"/>
              <a:t>🏗️🏗️</a:t>
            </a:r>
            <a:endParaRPr sz="2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7" title="UpScaling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8" title="DownScaling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a Failure?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If a service is in the middle of a task and the service fails, how do we ensure that the task gets completed?</a:t>
            </a:r>
            <a:endParaRPr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RabbitMQ helps us solve this: 🐰</a:t>
            </a:r>
            <a:endParaRPr sz="2700"/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700"/>
              <a:t>Only acknowledge having received a task once the task processing is entirely complete. ✔️</a:t>
            </a:r>
            <a:endParaRPr sz="2700"/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700"/>
              <a:t>This way, if a task is force-stopped while in progress, a new container will receive that same task and complete it. 🤯</a:t>
            </a:r>
            <a:endParaRPr sz="2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0" title="ErrorHandlingReal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87" y="0"/>
            <a:ext cx="68580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Handling 😱</a:t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0" y="1142125"/>
            <a:ext cx="9144000" cy="40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Many moving parts → many things that can go wrong! 💔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Three cases of failure: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Container fails → </a:t>
            </a:r>
            <a:r>
              <a:rPr lang="en" sz="1900"/>
              <a:t>Docker Swarm detects it and spins up new container</a:t>
            </a:r>
            <a:r>
              <a:rPr lang="en" sz="1900"/>
              <a:t> 😌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No need to worry about lost work due to RabbitMQ trick mentioned earlier 🐇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Push/pull error (transient/recoverable) → Retry a few times with exponential backoff ♻️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Escalate if still not working 🆘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Transcode error (non-recoverable) → escalate right away! 🆘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Orchestrator decides how to act based on the failure(s).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Technologies 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🔑</a:t>
            </a:r>
            <a:endParaRPr sz="2000"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Code is </a:t>
            </a:r>
            <a:r>
              <a:rPr i="1" lang="en" sz="1900"/>
              <a:t>written </a:t>
            </a:r>
            <a:r>
              <a:rPr lang="en" sz="1900"/>
              <a:t>in </a:t>
            </a:r>
            <a:r>
              <a:rPr b="1" lang="en" sz="1900"/>
              <a:t>Java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r>
              <a:rPr lang="en" sz="1900"/>
              <a:t> (with key transcoding features using </a:t>
            </a:r>
            <a:r>
              <a:rPr b="1" lang="en" sz="1900"/>
              <a:t>FFmpeg </a:t>
            </a:r>
            <a:r>
              <a:rPr lang="en" sz="1900"/>
              <a:t>libraries and key database features using </a:t>
            </a:r>
            <a:r>
              <a:rPr b="1" lang="en" sz="1900"/>
              <a:t>S3 </a:t>
            </a:r>
            <a:r>
              <a:rPr lang="en" sz="1900"/>
              <a:t>libraries),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900"/>
              <a:t>packaged </a:t>
            </a:r>
            <a:r>
              <a:rPr lang="en" sz="1900"/>
              <a:t>with </a:t>
            </a:r>
            <a:r>
              <a:rPr b="1" lang="en" sz="1900"/>
              <a:t>Maven</a:t>
            </a:r>
            <a:r>
              <a:rPr lang="en" sz="1900"/>
              <a:t>,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📦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900"/>
              <a:t>containerized </a:t>
            </a:r>
            <a:r>
              <a:rPr lang="en" sz="1900"/>
              <a:t>with </a:t>
            </a:r>
            <a:r>
              <a:rPr b="1" lang="en" sz="1900"/>
              <a:t>Docker</a:t>
            </a:r>
            <a:r>
              <a:rPr lang="en" sz="1900"/>
              <a:t>, 🦆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and </a:t>
            </a:r>
            <a:r>
              <a:rPr i="1" lang="en" sz="1900"/>
              <a:t>orchestrated</a:t>
            </a:r>
            <a:r>
              <a:rPr i="1" lang="en" sz="1900"/>
              <a:t> </a:t>
            </a:r>
            <a:r>
              <a:rPr lang="en" sz="1900"/>
              <a:t>with </a:t>
            </a:r>
            <a:r>
              <a:rPr b="1" lang="en" sz="1900"/>
              <a:t>Docker Swarm</a:t>
            </a:r>
            <a:r>
              <a:rPr lang="en" sz="1900"/>
              <a:t>.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🐝🐝🐝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Task status updates are </a:t>
            </a:r>
            <a:r>
              <a:rPr i="1" lang="en" sz="1900"/>
              <a:t>saved </a:t>
            </a:r>
            <a:r>
              <a:rPr lang="en" sz="1900"/>
              <a:t>to a </a:t>
            </a:r>
            <a:r>
              <a:rPr b="1" lang="en" sz="1900"/>
              <a:t>MongoDB </a:t>
            </a:r>
            <a:r>
              <a:rPr lang="en" sz="1900"/>
              <a:t>instance and published on </a:t>
            </a:r>
            <a:r>
              <a:rPr b="1" lang="en" sz="1900"/>
              <a:t>RabbitMQ </a:t>
            </a:r>
            <a:r>
              <a:rPr lang="en" sz="1900"/>
              <a:t>for real-time updates to the client. 📜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Receive tasks by subscribing to a </a:t>
            </a:r>
            <a:r>
              <a:rPr b="1" lang="en" sz="1900"/>
              <a:t>RabbitMQ</a:t>
            </a:r>
            <a:r>
              <a:rPr lang="en" sz="1900"/>
              <a:t> worker queue.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🐇</a:t>
            </a:r>
            <a:endParaRPr sz="1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</a:t>
            </a:r>
            <a:endParaRPr/>
          </a:p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/>
              <a:t>video</a:t>
            </a:r>
            <a:r>
              <a:rPr lang="en"/>
              <a:t> player </a:t>
            </a:r>
            <a:r>
              <a:rPr lang="en"/>
              <a:t>first</a:t>
            </a:r>
            <a:r>
              <a:rPr lang="en"/>
              <a:t> </a:t>
            </a:r>
            <a:r>
              <a:rPr lang="en"/>
              <a:t>requests the manifest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A manifest file stores the information on the length of each segment and its 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cache servers parses those requests and determines the partition where that segment is located and sends a requests through RabbitMQ.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instance of the cache server is paired with a filedownloader instance that pulls from the object store and places it in shared storage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server + Replication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instance of filedownloader is listening to the same queue so each cache server has the same files on it no matter which instance received the initial request.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server when it receives a request it can lookahead for the next file  the video player is likely to request and it can preload it from S3 as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Grouping segments into partitions in S3 reduces the amount of network calls that have to be made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a request is made for a video that is already cached it does not have to go back to s3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445025"/>
            <a:ext cx="3323400" cy="22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 video is Streamed?</a:t>
            </a:r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690" y="0"/>
            <a:ext cx="52713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Tolerance</a:t>
            </a:r>
            <a:endParaRPr/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HAproxy uses a round robin algorithm to evenly distribute requests across the system ensure no one server gets overloaded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server goes down Haproxy will remove it from the round robin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The user will not experience any buffering because the next server has replicated  the file requests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multiple instances of these caching servers at the ready to pick up slack from another server reducing latency for our clients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streaming and requesting </a:t>
            </a:r>
            <a:endParaRPr/>
          </a:p>
        </p:txBody>
      </p:sp>
      <p:sp>
        <p:nvSpPr>
          <p:cNvPr id="283" name="Google Shape;28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7" title="Chaim-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the Next Iteration ⏭️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Ideally we would like to create a </a:t>
            </a:r>
            <a:r>
              <a:rPr b="1" lang="en" sz="2700"/>
              <a:t>security layer</a:t>
            </a:r>
            <a:r>
              <a:rPr lang="en" sz="2700"/>
              <a:t> for the app, restricting users to their own accounts through user credentials.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Handle duplicate files so the system cannot be overrun with bad data.</a:t>
            </a:r>
            <a:endParaRPr sz="2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Technologies 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🔑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Code is </a:t>
            </a:r>
            <a:r>
              <a:rPr i="1" lang="en" sz="1900"/>
              <a:t>written </a:t>
            </a:r>
            <a:r>
              <a:rPr lang="en" sz="1900"/>
              <a:t>in </a:t>
            </a:r>
            <a:r>
              <a:rPr b="1" lang="en" sz="1900"/>
              <a:t>Java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r>
              <a:rPr lang="en" sz="1900"/>
              <a:t> (utilizing </a:t>
            </a:r>
            <a:r>
              <a:rPr b="1" lang="en" sz="1900"/>
              <a:t>Spring Boot </a:t>
            </a:r>
            <a:r>
              <a:rPr lang="en" sz="1900"/>
              <a:t>for the API with key transcoding features using </a:t>
            </a:r>
            <a:r>
              <a:rPr b="1" lang="en" sz="1900"/>
              <a:t>FFmpeg </a:t>
            </a:r>
            <a:r>
              <a:rPr lang="en" sz="1900"/>
              <a:t>libraries),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900"/>
              <a:t>packaged </a:t>
            </a:r>
            <a:r>
              <a:rPr lang="en" sz="1900"/>
              <a:t>with </a:t>
            </a:r>
            <a:r>
              <a:rPr b="1" lang="en" sz="1900"/>
              <a:t>Maven</a:t>
            </a:r>
            <a:r>
              <a:rPr lang="en" sz="1900"/>
              <a:t>,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📦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and </a:t>
            </a:r>
            <a:r>
              <a:rPr i="1" lang="en" sz="1900"/>
              <a:t>orchestrated</a:t>
            </a:r>
            <a:r>
              <a:rPr i="1" lang="en" sz="1900"/>
              <a:t> </a:t>
            </a:r>
            <a:r>
              <a:rPr lang="en" sz="1900"/>
              <a:t>with </a:t>
            </a:r>
            <a:r>
              <a:rPr b="1" lang="en" sz="1900"/>
              <a:t>Docker Swarm</a:t>
            </a:r>
            <a:r>
              <a:rPr lang="en" sz="1900"/>
              <a:t>.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🐝🐝🐝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Used </a:t>
            </a:r>
            <a:r>
              <a:rPr b="1" lang="en" sz="1900"/>
              <a:t>HAProxy</a:t>
            </a:r>
            <a:r>
              <a:rPr lang="en" sz="1900"/>
              <a:t> for load balancing. 🖥️🖥️🖥️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Using </a:t>
            </a:r>
            <a:r>
              <a:rPr b="1" lang="en" sz="1900"/>
              <a:t>React</a:t>
            </a:r>
            <a:r>
              <a:rPr lang="en" sz="1900"/>
              <a:t> for frontend. 🧔‍♂️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Updates are </a:t>
            </a:r>
            <a:r>
              <a:rPr i="1" lang="en" sz="1900"/>
              <a:t>logged </a:t>
            </a:r>
            <a:r>
              <a:rPr lang="en" sz="1900"/>
              <a:t>to a </a:t>
            </a:r>
            <a:r>
              <a:rPr b="1" lang="en" sz="1900"/>
              <a:t>MongoDB </a:t>
            </a:r>
            <a:r>
              <a:rPr lang="en" sz="1900"/>
              <a:t>instance. 📜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Tasks are </a:t>
            </a:r>
            <a:r>
              <a:rPr i="1" lang="en" sz="1900"/>
              <a:t>sent</a:t>
            </a:r>
            <a:r>
              <a:rPr lang="en" sz="1900"/>
              <a:t> via a </a:t>
            </a:r>
            <a:r>
              <a:rPr b="1" lang="en" sz="1900"/>
              <a:t>RabbitMQ</a:t>
            </a:r>
            <a:r>
              <a:rPr lang="en" sz="1900"/>
              <a:t> instance to orchestrate distribution.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🐇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 u="sng"/>
              <a:t>Key technique</a:t>
            </a:r>
            <a:r>
              <a:rPr lang="en" sz="1900"/>
              <a:t>: Balancing multiple instances across servers to delay lag time.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ctrTitle"/>
          </p:nvPr>
        </p:nvSpPr>
        <p:spPr>
          <a:xfrm>
            <a:off x="403550" y="990800"/>
            <a:ext cx="82593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Object Storage</a:t>
            </a:r>
            <a:endParaRPr/>
          </a:p>
        </p:txBody>
      </p:sp>
      <p:sp>
        <p:nvSpPr>
          <p:cNvPr id="302" name="Google Shape;302;p5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Azriel Bachrach, Yaakov Baker, Max Friedman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type="title"/>
          </p:nvPr>
        </p:nvSpPr>
        <p:spPr>
          <a:xfrm>
            <a:off x="311700" y="16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Video Upload and Storage Group</a:t>
            </a:r>
            <a:r>
              <a:rPr lang="en"/>
              <a:t>: Who We Are</a:t>
            </a:r>
            <a:endParaRPr/>
          </a:p>
        </p:txBody>
      </p:sp>
      <p:sp>
        <p:nvSpPr>
          <p:cNvPr id="308" name="Google Shape;308;p51"/>
          <p:cNvSpPr txBox="1"/>
          <p:nvPr>
            <p:ph idx="1" type="body"/>
          </p:nvPr>
        </p:nvSpPr>
        <p:spPr>
          <a:xfrm>
            <a:off x="311700" y="1152475"/>
            <a:ext cx="33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Azriel Bachrach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Yaakov Baker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Max Friedman</a:t>
            </a:r>
            <a:endParaRPr/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3">
            <a:alphaModFix/>
          </a:blip>
          <a:srcRect b="19078" l="0" r="0" t="-1099"/>
          <a:stretch/>
        </p:blipFill>
        <p:spPr>
          <a:xfrm>
            <a:off x="2061875" y="3597750"/>
            <a:ext cx="1239400" cy="123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1875" y="2206750"/>
            <a:ext cx="1239400" cy="12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1"/>
          <p:cNvPicPr preferRelativeResize="0"/>
          <p:nvPr/>
        </p:nvPicPr>
        <p:blipFill rotWithShape="1">
          <a:blip r:embed="rId5">
            <a:alphaModFix/>
          </a:blip>
          <a:srcRect b="19078" l="0" r="0" t="-1099"/>
          <a:stretch/>
        </p:blipFill>
        <p:spPr>
          <a:xfrm>
            <a:off x="2061875" y="736550"/>
            <a:ext cx="1239400" cy="123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 txBox="1"/>
          <p:nvPr/>
        </p:nvSpPr>
        <p:spPr>
          <a:xfrm>
            <a:off x="3548375" y="848350"/>
            <a:ext cx="4919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 interned at Amazon this past summer and will be starting a career at Affirm this summer.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Fun Fact: I am I lifeguard at the YU pool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6"/>
              </a:rPr>
              <a:t>https://www.linkedin.com/in/azriel-bachrach/</a:t>
            </a: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3" name="Google Shape;313;p51"/>
          <p:cNvSpPr txBox="1"/>
          <p:nvPr/>
        </p:nvSpPr>
        <p:spPr>
          <a:xfrm>
            <a:off x="3524675" y="3631525"/>
            <a:ext cx="5034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I’m From Phoenix, AZ. Open to work offers.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Fun Fact: I’ve played the guitar for 9 years, love soccer and reading.</a:t>
            </a:r>
            <a:b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1100" u="sng">
                <a:solidFill>
                  <a:schemeClr val="hlink"/>
                </a:solidFill>
                <a:hlinkClick r:id="rId7"/>
              </a:rPr>
              <a:t>https://www.linkedin.com/in/max-friedman8/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4" name="Google Shape;314;p51"/>
          <p:cNvSpPr txBox="1"/>
          <p:nvPr/>
        </p:nvSpPr>
        <p:spPr>
          <a:xfrm>
            <a:off x="3524675" y="2170213"/>
            <a:ext cx="4966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Stoughton, MA native who will be working at Raytheon starting July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Fun Fact: I’m highly ranked in many video games, I love reading, and outdoor sports and activities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https://www.linkedin.com/in/yaakovbaker01/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/>
              <a:t>Overview: Goal</a:t>
            </a:r>
            <a:endParaRPr sz="290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0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goal of our project is to create a video streaming platform (think YouTube) that allows for efficient uploading, processing, and streaming of videos.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/>
              <a:t> </a:t>
            </a:r>
            <a:endParaRPr sz="2300"/>
          </a:p>
        </p:txBody>
      </p:sp>
      <p:pic>
        <p:nvPicPr>
          <p:cNvPr id="78" name="Google Shape;78;p16" title="Free Images : youtube, video, streaming, social media, applicatio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700" y="2267575"/>
            <a:ext cx="3627602" cy="2756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 The Big Picture</a:t>
            </a:r>
            <a:endParaRPr/>
          </a:p>
        </p:txBody>
      </p:sp>
      <p:sp>
        <p:nvSpPr>
          <p:cNvPr id="320" name="Google Shape;320;p52"/>
          <p:cNvSpPr txBox="1"/>
          <p:nvPr>
            <p:ph idx="1" type="body"/>
          </p:nvPr>
        </p:nvSpPr>
        <p:spPr>
          <a:xfrm>
            <a:off x="311700" y="923875"/>
            <a:ext cx="5100300" cy="26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Any streaming service needs somewhere to store its videos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Many streaming services store their videos in a cloud-based object store such as Amazon S3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want to make a similar system</a:t>
            </a:r>
            <a:endParaRPr sz="2400"/>
          </a:p>
        </p:txBody>
      </p:sp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32" y="0"/>
            <a:ext cx="34281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327" name="Google Shape;327;p53"/>
          <p:cNvSpPr txBox="1"/>
          <p:nvPr>
            <p:ph idx="1" type="body"/>
          </p:nvPr>
        </p:nvSpPr>
        <p:spPr>
          <a:xfrm>
            <a:off x="311700" y="1152475"/>
            <a:ext cx="8520600" cy="22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R</a:t>
            </a:r>
            <a:r>
              <a:rPr lang="en" sz="2700"/>
              <a:t>eceive objects from clients and store them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Return the objects to clients upon request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/>
              <a:t>We offer the same API as S3 so users can interface with our system using a standard S3 client.</a:t>
            </a:r>
            <a:endParaRPr sz="2700"/>
          </a:p>
        </p:txBody>
      </p:sp>
      <p:pic>
        <p:nvPicPr>
          <p:cNvPr id="328" name="Google Shape;3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894" y="2576525"/>
            <a:ext cx="3947481" cy="27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3"/>
          <p:cNvPicPr preferRelativeResize="0"/>
          <p:nvPr/>
        </p:nvPicPr>
        <p:blipFill rotWithShape="1">
          <a:blip r:embed="rId4">
            <a:alphaModFix/>
          </a:blip>
          <a:srcRect b="3436" l="11214" r="12861" t="3436"/>
          <a:stretch/>
        </p:blipFill>
        <p:spPr>
          <a:xfrm>
            <a:off x="447900" y="3356275"/>
            <a:ext cx="4194274" cy="17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</a:t>
            </a:r>
            <a:r>
              <a:rPr lang="en"/>
              <a:t>Functional Requirements</a:t>
            </a:r>
            <a:endParaRPr/>
          </a:p>
        </p:txBody>
      </p:sp>
      <p:sp>
        <p:nvSpPr>
          <p:cNvPr id="335" name="Google Shape;335;p54"/>
          <p:cNvSpPr txBox="1"/>
          <p:nvPr>
            <p:ph idx="1" type="body"/>
          </p:nvPr>
        </p:nvSpPr>
        <p:spPr>
          <a:xfrm>
            <a:off x="311700" y="1076275"/>
            <a:ext cx="8520600" cy="22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Scale to provide unlimited storage space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Scale to </a:t>
            </a:r>
            <a:r>
              <a:rPr lang="en" sz="2700"/>
              <a:t>accommodate</a:t>
            </a:r>
            <a:r>
              <a:rPr lang="en" sz="2700"/>
              <a:t> unlimited clients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Availability in the face of failures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" sz="2700"/>
              <a:t>No data loss</a:t>
            </a:r>
            <a:endParaRPr sz="2700"/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425" y="2975825"/>
            <a:ext cx="3976825" cy="19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75" y="3227400"/>
            <a:ext cx="3473651" cy="173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Technologies 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🔑</a:t>
            </a:r>
            <a:endParaRPr sz="2000"/>
          </a:p>
        </p:txBody>
      </p:sp>
      <p:sp>
        <p:nvSpPr>
          <p:cNvPr id="343" name="Google Shape;34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Code is </a:t>
            </a:r>
            <a:r>
              <a:rPr i="1" lang="en" sz="1900"/>
              <a:t>written </a:t>
            </a:r>
            <a:r>
              <a:rPr lang="en" sz="1900"/>
              <a:t>in </a:t>
            </a:r>
            <a:r>
              <a:rPr b="1" lang="en" sz="1900"/>
              <a:t>Java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r>
              <a:rPr lang="en" sz="1900"/>
              <a:t> (utilizing </a:t>
            </a:r>
            <a:r>
              <a:rPr b="1" lang="en" sz="1900"/>
              <a:t>Spring Boot </a:t>
            </a:r>
            <a:r>
              <a:rPr lang="en" sz="1900"/>
              <a:t>for the API),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900"/>
              <a:t>packaged </a:t>
            </a:r>
            <a:r>
              <a:rPr lang="en" sz="1900"/>
              <a:t>with </a:t>
            </a:r>
            <a:r>
              <a:rPr b="1" lang="en" sz="1900"/>
              <a:t>Maven</a:t>
            </a:r>
            <a:r>
              <a:rPr lang="en" sz="1900"/>
              <a:t>,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📦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900"/>
              <a:t>containerized </a:t>
            </a:r>
            <a:r>
              <a:rPr lang="en" sz="1900"/>
              <a:t>with </a:t>
            </a:r>
            <a:r>
              <a:rPr b="1" lang="en" sz="1900"/>
              <a:t>Docker</a:t>
            </a:r>
            <a:r>
              <a:rPr lang="en" sz="1900"/>
              <a:t>.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Used </a:t>
            </a:r>
            <a:r>
              <a:rPr b="1" lang="en" sz="1900"/>
              <a:t>HAProxy</a:t>
            </a:r>
            <a:r>
              <a:rPr lang="en" sz="1900"/>
              <a:t> for load balancing.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Used </a:t>
            </a:r>
            <a:r>
              <a:rPr b="1" lang="en" sz="1900"/>
              <a:t>Apache</a:t>
            </a:r>
            <a:r>
              <a:rPr lang="en" sz="1900"/>
              <a:t> </a:t>
            </a:r>
            <a:r>
              <a:rPr b="1" lang="en" sz="1900"/>
              <a:t>Zookeeper</a:t>
            </a:r>
            <a:r>
              <a:rPr lang="en" sz="1900"/>
              <a:t> to manage the cluster of storage nodes.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Used </a:t>
            </a:r>
            <a:r>
              <a:rPr b="1" lang="en" sz="1900"/>
              <a:t>Postgres</a:t>
            </a:r>
            <a:r>
              <a:rPr lang="en" sz="1900"/>
              <a:t> as a database.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 u="sng"/>
              <a:t>Key technique</a:t>
            </a:r>
            <a:r>
              <a:rPr lang="en" sz="1900"/>
              <a:t>: Used a </a:t>
            </a:r>
            <a:r>
              <a:rPr b="1" lang="en" sz="1900"/>
              <a:t>replication strategy</a:t>
            </a:r>
            <a:r>
              <a:rPr lang="en" sz="1900"/>
              <a:t> to ensure nodes are </a:t>
            </a:r>
            <a:r>
              <a:rPr b="1" lang="en" sz="1900"/>
              <a:t>fault tolerant</a:t>
            </a:r>
            <a:r>
              <a:rPr lang="en" sz="1900"/>
              <a:t> and </a:t>
            </a:r>
            <a:r>
              <a:rPr b="1" lang="en" sz="1900"/>
              <a:t>distributed</a:t>
            </a:r>
            <a:endParaRPr b="1" sz="1900"/>
          </a:p>
        </p:txBody>
      </p:sp>
      <p:pic>
        <p:nvPicPr>
          <p:cNvPr id="344" name="Google Shape;3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075" y="1152475"/>
            <a:ext cx="395700" cy="3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676" y="2058200"/>
            <a:ext cx="623652" cy="35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450" y="2409000"/>
            <a:ext cx="509200" cy="5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7375" y="2571750"/>
            <a:ext cx="988250" cy="9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2775" y="3263000"/>
            <a:ext cx="509200" cy="5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Components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681075"/>
            <a:ext cx="7789163" cy="42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The Need for Scalability (Horizontal Scaling)</a:t>
            </a:r>
            <a:endParaRPr/>
          </a:p>
        </p:txBody>
      </p:sp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83100" y="948025"/>
            <a:ext cx="5708700" cy="3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Scalability is needed to meet our non-functional requirements:</a:t>
            </a:r>
            <a:endParaRPr sz="2700"/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700"/>
              <a:t>More storage space</a:t>
            </a:r>
            <a:endParaRPr sz="2700"/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700"/>
              <a:t>More bandwidth (for client requests)</a:t>
            </a:r>
            <a:endParaRPr sz="2700"/>
          </a:p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We provide scalability by:</a:t>
            </a:r>
            <a:endParaRPr sz="2700"/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700"/>
              <a:t>Storing data across multiple storage nodes</a:t>
            </a:r>
            <a:endParaRPr sz="2700"/>
          </a:p>
          <a:p>
            <a:pPr indent="-38719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700"/>
              <a:t>Having multiple API instances that handle user requests</a:t>
            </a:r>
            <a:endParaRPr sz="2700"/>
          </a:p>
        </p:txBody>
      </p:sp>
      <p:pic>
        <p:nvPicPr>
          <p:cNvPr id="361" name="Google Shape;361;p57"/>
          <p:cNvPicPr preferRelativeResize="0"/>
          <p:nvPr/>
        </p:nvPicPr>
        <p:blipFill rotWithShape="1">
          <a:blip r:embed="rId3">
            <a:alphaModFix/>
          </a:blip>
          <a:srcRect b="11690" l="5175" r="5130" t="11142"/>
          <a:stretch/>
        </p:blipFill>
        <p:spPr>
          <a:xfrm>
            <a:off x="5723225" y="1581900"/>
            <a:ext cx="3331976" cy="22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The Need for Fault Tolerance</a:t>
            </a:r>
            <a:endParaRPr/>
          </a:p>
        </p:txBody>
      </p:sp>
      <p:sp>
        <p:nvSpPr>
          <p:cNvPr id="367" name="Google Shape;367;p58"/>
          <p:cNvSpPr txBox="1"/>
          <p:nvPr>
            <p:ph idx="1" type="body"/>
          </p:nvPr>
        </p:nvSpPr>
        <p:spPr>
          <a:xfrm>
            <a:off x="137925" y="1017725"/>
            <a:ext cx="5292000" cy="3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743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The reality is that computers break </a:t>
            </a:r>
            <a:r>
              <a:rPr b="1" lang="en" sz="2700"/>
              <a:t>:(</a:t>
            </a:r>
            <a:endParaRPr b="1" sz="2700"/>
          </a:p>
          <a:p>
            <a:pPr indent="-37433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Fault tolerance is needed to:</a:t>
            </a:r>
            <a:endParaRPr sz="2700"/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Not lose data</a:t>
            </a:r>
            <a:endParaRPr sz="2075"/>
          </a:p>
          <a:p>
            <a:pPr indent="-35814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To continue handling user requests</a:t>
            </a:r>
            <a:endParaRPr sz="2400"/>
          </a:p>
          <a:p>
            <a:pPr indent="-37433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We provide fault tolerance by:</a:t>
            </a:r>
            <a:endParaRPr sz="2700"/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Keeping multiple replicas of the same data across multiple storage nodes</a:t>
            </a:r>
            <a:endParaRPr sz="2400"/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400"/>
              <a:t>Having multiple API servers that can handle requests</a:t>
            </a:r>
            <a:endParaRPr sz="2400"/>
          </a:p>
        </p:txBody>
      </p:sp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550" y="1298624"/>
            <a:ext cx="3545626" cy="23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Consistent hashing</a:t>
            </a:r>
            <a:endParaRPr/>
          </a:p>
        </p:txBody>
      </p:sp>
      <p:sp>
        <p:nvSpPr>
          <p:cNvPr id="374" name="Google Shape;374;p59"/>
          <p:cNvSpPr txBox="1"/>
          <p:nvPr>
            <p:ph idx="1" type="body"/>
          </p:nvPr>
        </p:nvSpPr>
        <p:spPr>
          <a:xfrm>
            <a:off x="311700" y="1152475"/>
            <a:ext cx="5002500" cy="3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871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We use consistent hashing to determine the placement of files</a:t>
            </a:r>
            <a:endParaRPr sz="2700"/>
          </a:p>
          <a:p>
            <a:pPr indent="-387191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Every storage node is hashed to a position in a </a:t>
            </a:r>
            <a:r>
              <a:rPr b="1" lang="en" sz="2700"/>
              <a:t>ring </a:t>
            </a:r>
            <a:endParaRPr b="1" sz="2700"/>
          </a:p>
          <a:p>
            <a:pPr indent="-387191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2700"/>
              <a:t>The files are </a:t>
            </a:r>
            <a:r>
              <a:rPr lang="en" sz="2700"/>
              <a:t>hashed onto the ring and placed i</a:t>
            </a:r>
            <a:r>
              <a:rPr lang="en" sz="2700"/>
              <a:t>n </a:t>
            </a:r>
            <a:r>
              <a:rPr lang="en" sz="2700"/>
              <a:t>the next</a:t>
            </a:r>
            <a:r>
              <a:rPr lang="en" sz="2700"/>
              <a:t> server</a:t>
            </a:r>
            <a:endParaRPr sz="2700"/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375" name="Google Shape;375;p59"/>
          <p:cNvPicPr preferRelativeResize="0"/>
          <p:nvPr/>
        </p:nvPicPr>
        <p:blipFill rotWithShape="1">
          <a:blip r:embed="rId3">
            <a:alphaModFix/>
          </a:blip>
          <a:srcRect b="0" l="6472" r="29816" t="0"/>
          <a:stretch/>
        </p:blipFill>
        <p:spPr>
          <a:xfrm>
            <a:off x="5539150" y="264925"/>
            <a:ext cx="3403974" cy="29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9"/>
          <p:cNvPicPr preferRelativeResize="0"/>
          <p:nvPr/>
        </p:nvPicPr>
        <p:blipFill rotWithShape="1">
          <a:blip r:embed="rId3">
            <a:alphaModFix/>
          </a:blip>
          <a:srcRect b="24889" l="68780" r="1134" t="23484"/>
          <a:stretch/>
        </p:blipFill>
        <p:spPr>
          <a:xfrm>
            <a:off x="6444725" y="3378075"/>
            <a:ext cx="1592826" cy="1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Replication</a:t>
            </a:r>
            <a:endParaRPr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311700" y="1152475"/>
            <a:ext cx="5085900" cy="3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Data is replicated to the next 2 nodes in the ring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Total of 3 replicas</a:t>
            </a:r>
            <a:endParaRPr sz="2700"/>
          </a:p>
          <a:p>
            <a:pPr indent="-400050" lvl="0" marL="457200" rtl="0" algn="l">
              <a:spcBef>
                <a:spcPts val="1000"/>
              </a:spcBef>
              <a:spcAft>
                <a:spcPts val="1000"/>
              </a:spcAft>
              <a:buSzPts val="2700"/>
              <a:buChar char="●"/>
            </a:pPr>
            <a:r>
              <a:rPr lang="en" sz="2700"/>
              <a:t>When a node fails, a replica gets copied to the next node in the ring to always maintain 3 replicas</a:t>
            </a:r>
            <a:endParaRPr sz="2700"/>
          </a:p>
        </p:txBody>
      </p:sp>
      <p:pic>
        <p:nvPicPr>
          <p:cNvPr id="383" name="Google Shape;3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575" y="1431325"/>
            <a:ext cx="3441600" cy="2280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Zookeeper’s Role</a:t>
            </a:r>
            <a:endParaRPr/>
          </a:p>
        </p:txBody>
      </p:sp>
      <p:sp>
        <p:nvSpPr>
          <p:cNvPr id="389" name="Google Shape;389;p61"/>
          <p:cNvSpPr txBox="1"/>
          <p:nvPr>
            <p:ph idx="1" type="body"/>
          </p:nvPr>
        </p:nvSpPr>
        <p:spPr>
          <a:xfrm>
            <a:off x="311700" y="1152475"/>
            <a:ext cx="564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Zookeeper to </a:t>
            </a:r>
            <a:r>
              <a:rPr lang="en" u="sng"/>
              <a:t>manage our nodes</a:t>
            </a:r>
            <a:endParaRPr u="sng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Zookeeper keeps track of </a:t>
            </a:r>
            <a:r>
              <a:rPr b="1" lang="en"/>
              <a:t>live</a:t>
            </a:r>
            <a:r>
              <a:rPr lang="en"/>
              <a:t> nodes in a list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a node is created, zookeeper </a:t>
            </a:r>
            <a:r>
              <a:rPr lang="en"/>
              <a:t>adds it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a node is unresponsive, zookeeper </a:t>
            </a:r>
            <a:r>
              <a:rPr lang="en"/>
              <a:t>removes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Zookeeper ensures us invaluable </a:t>
            </a:r>
            <a:r>
              <a:rPr b="1" lang="en" u="sng"/>
              <a:t>coordination</a:t>
            </a:r>
            <a:r>
              <a:rPr lang="en"/>
              <a:t> and </a:t>
            </a:r>
            <a:r>
              <a:rPr b="1" lang="en" u="sng"/>
              <a:t>bookkeeping</a:t>
            </a:r>
            <a:r>
              <a:rPr lang="en"/>
              <a:t> of our system!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Other nodes can watch the list to learn about other nodes in the system</a:t>
            </a:r>
            <a:endParaRPr/>
          </a:p>
        </p:txBody>
      </p:sp>
      <p:pic>
        <p:nvPicPr>
          <p:cNvPr id="390" name="Google Shape;3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275" y="587075"/>
            <a:ext cx="2678551" cy="396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 Group Focus Areas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646725"/>
            <a:ext cx="85206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Video Upload and Storage</a:t>
            </a:r>
            <a:endParaRPr sz="22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Users upload videos to the platform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Stored in a highly available and scalable distributed object store.</a:t>
            </a:r>
            <a:endParaRPr sz="16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Video Transcoding Subsystem: Efficient Task Processing</a:t>
            </a:r>
            <a:endParaRPr sz="22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Supports multiple resolutions and bitrates to handle adaptive bitrate streaming.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Transcoding jobs are partitioned and executed in parallel across a distributed environment.</a:t>
            </a:r>
            <a:endParaRPr sz="16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Adaptive Streaming with Localized Segment Fetching and Caching</a:t>
            </a:r>
            <a:endParaRPr sz="22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Videos are segmented into smaller parts, for efficient read-ahead buffering and streaming.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Orchestration and Workflow Management</a:t>
            </a:r>
            <a:endParaRPr sz="22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 orchestration service manages the video processing tasks and send real-time updates to the client.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HaProxy and Load Balancing</a:t>
            </a:r>
            <a:endParaRPr/>
          </a:p>
        </p:txBody>
      </p:sp>
      <p:sp>
        <p:nvSpPr>
          <p:cNvPr id="396" name="Google Shape;396;p62"/>
          <p:cNvSpPr txBox="1"/>
          <p:nvPr>
            <p:ph idx="1" type="body"/>
          </p:nvPr>
        </p:nvSpPr>
        <p:spPr>
          <a:xfrm>
            <a:off x="311700" y="1000075"/>
            <a:ext cx="8520600" cy="21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Load Balancing to distribute client requests across multiple servers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prevents bottlenecks and controls load distribution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 utilize the Round Robin algorithm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Each server is monitored, making sure that requests only go to healthy servers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Uses HTTP (Hypertext Transfer Protocol) to send requests </a:t>
            </a:r>
            <a:endParaRPr sz="1900"/>
          </a:p>
        </p:txBody>
      </p:sp>
      <p:pic>
        <p:nvPicPr>
          <p:cNvPr id="397" name="Google Shape;397;p62"/>
          <p:cNvPicPr preferRelativeResize="0"/>
          <p:nvPr/>
        </p:nvPicPr>
        <p:blipFill rotWithShape="1">
          <a:blip r:embed="rId3">
            <a:alphaModFix/>
          </a:blip>
          <a:srcRect b="0" l="0" r="0" t="18093"/>
          <a:stretch/>
        </p:blipFill>
        <p:spPr>
          <a:xfrm>
            <a:off x="2212750" y="3171150"/>
            <a:ext cx="4331625" cy="18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Benefits of Docker</a:t>
            </a:r>
            <a:endParaRPr/>
          </a:p>
        </p:txBody>
      </p:sp>
      <p:sp>
        <p:nvSpPr>
          <p:cNvPr id="403" name="Google Shape;403;p63"/>
          <p:cNvSpPr txBox="1"/>
          <p:nvPr>
            <p:ph idx="1" type="body"/>
          </p:nvPr>
        </p:nvSpPr>
        <p:spPr>
          <a:xfrm>
            <a:off x="311700" y="1152475"/>
            <a:ext cx="5491200" cy="3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Consistent Environment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“It works on my machine” problem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Portability 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Applications can be run on any machine that has Docker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Isolation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Applications are run in their own environment preventing conflicts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one node fails the whole system isn’t taken down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Scalability</a:t>
            </a:r>
            <a:endParaRPr sz="20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If our system needs to handle more traffic then more containers can be made</a:t>
            </a:r>
            <a:endParaRPr sz="1500"/>
          </a:p>
        </p:txBody>
      </p:sp>
      <p:pic>
        <p:nvPicPr>
          <p:cNvPr id="404" name="Google Shape;4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300" y="1017725"/>
            <a:ext cx="3003274" cy="30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3"/>
          <p:cNvSpPr txBox="1"/>
          <p:nvPr/>
        </p:nvSpPr>
        <p:spPr>
          <a:xfrm>
            <a:off x="1783400" y="4458525"/>
            <a:ext cx="5978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/>
          <p:nvPr>
            <p:ph type="title"/>
          </p:nvPr>
        </p:nvSpPr>
        <p:spPr>
          <a:xfrm>
            <a:off x="623400" y="150425"/>
            <a:ext cx="759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411" name="Google Shape;411;p64" title="V1 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800" y="789125"/>
            <a:ext cx="7410400" cy="42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Any Questions?</a:t>
            </a:r>
            <a:endParaRPr sz="5000"/>
          </a:p>
        </p:txBody>
      </p:sp>
      <p:sp>
        <p:nvSpPr>
          <p:cNvPr id="417" name="Google Shape;417;p65"/>
          <p:cNvSpPr txBox="1"/>
          <p:nvPr>
            <p:ph idx="1" type="body"/>
          </p:nvPr>
        </p:nvSpPr>
        <p:spPr>
          <a:xfrm>
            <a:off x="311700" y="1701400"/>
            <a:ext cx="8520600" cy="28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🎓</a:t>
            </a:r>
            <a:r>
              <a:rPr lang="en"/>
              <a:t>🎓🎓🎓🎓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94650" y="927750"/>
            <a:ext cx="2225400" cy="22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a Video Prepared For Streaming?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75" y="653375"/>
            <a:ext cx="6584476" cy="32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199650" y="1192300"/>
            <a:ext cx="2335200" cy="30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a Video Streamed?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328" y="152400"/>
            <a:ext cx="18033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Interaction</a:t>
            </a:r>
            <a:endParaRPr/>
          </a:p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Gadi Polster, Eitan Remer, Chaim Schwartz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16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Workflow Management and Adaptive Streaming </a:t>
            </a:r>
            <a:r>
              <a:rPr lang="en"/>
              <a:t>Group: Who We Are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33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 Schwartz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Eitan Remer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Gadi Polster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21843" l="0" r="0" t="21843"/>
          <a:stretch/>
        </p:blipFill>
        <p:spPr>
          <a:xfrm>
            <a:off x="2061875" y="2206750"/>
            <a:ext cx="1239400" cy="12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4">
            <a:alphaModFix/>
          </a:blip>
          <a:srcRect b="12618" l="0" r="0" t="12626"/>
          <a:stretch/>
        </p:blipFill>
        <p:spPr>
          <a:xfrm>
            <a:off x="2061875" y="736550"/>
            <a:ext cx="1239400" cy="1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3820675" y="2206750"/>
            <a:ext cx="44262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Los Angeles, CA. I am starting work at Principal 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Financial in June. Fun fact about me is that I believe that peanut m&amp;m’s are trail mix.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5">
            <a:alphaModFix/>
          </a:blip>
          <a:srcRect b="6461" l="0" r="0" t="6461"/>
          <a:stretch/>
        </p:blipFill>
        <p:spPr>
          <a:xfrm>
            <a:off x="2061875" y="3676950"/>
            <a:ext cx="1239400" cy="1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3820675" y="3715700"/>
            <a:ext cx="45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Cleveland, OH. Starting work at Healthfirst in September. My hobbies include running, bouldering, and baking.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4026425" y="769100"/>
            <a:ext cx="340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3820675" y="812900"/>
            <a:ext cx="442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 worked at the Metropolitan Commercial Bank this past summer. I enjoy reading, woodworking, and biking. Open to work offers.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